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3" r:id="rId4"/>
  </p:sldMasterIdLst>
  <p:notesMasterIdLst>
    <p:notesMasterId r:id="rId19"/>
  </p:notesMasterIdLst>
  <p:handoutMasterIdLst>
    <p:handoutMasterId r:id="rId20"/>
  </p:handoutMasterIdLst>
  <p:sldIdLst>
    <p:sldId id="305" r:id="rId5"/>
    <p:sldId id="277" r:id="rId6"/>
    <p:sldId id="284" r:id="rId7"/>
    <p:sldId id="278" r:id="rId8"/>
    <p:sldId id="292" r:id="rId9"/>
    <p:sldId id="293" r:id="rId10"/>
    <p:sldId id="294" r:id="rId11"/>
    <p:sldId id="295" r:id="rId12"/>
    <p:sldId id="291" r:id="rId13"/>
    <p:sldId id="275" r:id="rId14"/>
    <p:sldId id="304" r:id="rId15"/>
    <p:sldId id="286" r:id="rId16"/>
    <p:sldId id="300" r:id="rId17"/>
    <p:sldId id="273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432" autoAdjust="0"/>
  </p:normalViewPr>
  <p:slideViewPr>
    <p:cSldViewPr snapToGrid="0">
      <p:cViewPr varScale="1">
        <p:scale>
          <a:sx n="61" d="100"/>
          <a:sy n="61" d="100"/>
        </p:scale>
        <p:origin x="149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The Zones of Regulation.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Churwell Primary School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The Zones of Regulation.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Churwell Primary School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One of the great benefits of The Zones of Regulation is that it gives children a way of talking about their emotions- something as adults we can find hard!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Enables and empowers children to independently manage their emotions and behaviour more effectively</a:t>
            </a: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F213E-C2B8-74D0-3DE5-F3E6718CE0A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Churwell Primary School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9D9C5E1-8F9E-48A1-2B9D-D489D228401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The Zones of Regulation.</a:t>
            </a:r>
          </a:p>
        </p:txBody>
      </p:sp>
    </p:spTree>
    <p:extLst>
      <p:ext uri="{BB962C8B-B14F-4D97-AF65-F5344CB8AC3E}">
        <p14:creationId xmlns:p14="http://schemas.microsoft.com/office/powerpoint/2010/main" val="2692638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latin typeface="Calibri"/>
                <a:cs typeface="Calibri"/>
              </a:rPr>
              <a:t>Once children can identify triggers, they are encouraged to find a strategy/ 'tools' to support with self- regulation.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>
                <a:latin typeface="Segoe UI" panose="020B0502040204020203" pitchFamily="34" charset="0"/>
                <a:cs typeface="Segoe UI" panose="020B0502040204020203" pitchFamily="34" charset="0"/>
              </a:rPr>
              <a:t>Not</a:t>
            </a:r>
            <a:r>
              <a:rPr lang="en-GB" sz="1200" baseline="0" dirty="0">
                <a:latin typeface="Segoe UI" panose="020B0502040204020203" pitchFamily="34" charset="0"/>
                <a:cs typeface="Segoe UI" panose="020B0502040204020203" pitchFamily="34" charset="0"/>
              </a:rPr>
              <a:t> all children will use the same tool to support with self-regulation and may ‘try out’ lots of them before finding a strategy that supports them.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The Zones of Regulation.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Churwell Primary School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36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/>
              <a:t>Zones supports children to feel comfortable and in touch with their emotions. Providing them with options to STOP, OPT and Go to support them to manage whilst in a particular zone.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="1" dirty="0"/>
              <a:t>STOP!-</a:t>
            </a:r>
            <a:r>
              <a:rPr lang="en-US" dirty="0"/>
              <a:t>Take a second to think. </a:t>
            </a:r>
            <a:endParaRPr lang="en-US" dirty="0"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US" b="1" dirty="0"/>
              <a:t>Opt</a:t>
            </a:r>
            <a:r>
              <a:rPr lang="en-US" dirty="0"/>
              <a:t> - Think about your choices.-Some will be better than others. </a:t>
            </a:r>
            <a:endParaRPr lang="en-US" dirty="0"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US" b="1" dirty="0"/>
              <a:t>GO</a:t>
            </a:r>
            <a:r>
              <a:rPr lang="en-US" dirty="0"/>
              <a:t> - Choose which option/ tool helps you manage …</a:t>
            </a:r>
          </a:p>
          <a:p>
            <a:pPr marL="171450" indent="-171450">
              <a:buFont typeface="Arial"/>
              <a:buChar char="•"/>
            </a:pPr>
            <a:endParaRPr lang="en-US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23E98-82ED-16F6-7597-B0C77B7FFB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Churwell Primary School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6CDF99DF-FFE9-E1E1-B2B3-D4607C3B7D0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The Zones of Regulation.</a:t>
            </a:r>
          </a:p>
        </p:txBody>
      </p:sp>
    </p:spTree>
    <p:extLst>
      <p:ext uri="{BB962C8B-B14F-4D97-AF65-F5344CB8AC3E}">
        <p14:creationId xmlns:p14="http://schemas.microsoft.com/office/powerpoint/2010/main" val="1341703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A</a:t>
            </a:r>
            <a:r>
              <a:rPr lang="en-GB" baseline="0" dirty="0"/>
              <a:t> </a:t>
            </a:r>
            <a:r>
              <a:rPr lang="en-GB" dirty="0"/>
              <a:t>recap The Zones of Regulation Pathway,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The Zones of Regulation.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Churwell Primary School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33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cs typeface="Arial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0A37B-CA0A-A485-B0A0-D41794BB491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Churwell Primary School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68013C33-ECAA-1AE4-3D92-56B7D481DFA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The Zones of Regulation.</a:t>
            </a:r>
          </a:p>
        </p:txBody>
      </p:sp>
    </p:spTree>
    <p:extLst>
      <p:ext uri="{BB962C8B-B14F-4D97-AF65-F5344CB8AC3E}">
        <p14:creationId xmlns:p14="http://schemas.microsoft.com/office/powerpoint/2010/main" val="3334704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b="0"/>
              <a:t>Feelings are complicated.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200">
                <a:latin typeface="Segoe UI" panose="020B0502040204020203" pitchFamily="34" charset="0"/>
                <a:cs typeface="Segoe UI" panose="020B0502040204020203" pitchFamily="34" charset="0"/>
              </a:rPr>
              <a:t>To make them easier to talk about, think about, and regulate, The Zones of Regulation organises our feelings, states of alertness, and energy levels into four coloured Zones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20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Blue</a:t>
            </a:r>
            <a:r>
              <a:rPr lang="en-GB" sz="120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GB" sz="120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Green</a:t>
            </a:r>
            <a:r>
              <a:rPr lang="en-GB" sz="120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GB" sz="120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Yellow</a:t>
            </a:r>
            <a:r>
              <a:rPr lang="en-GB" sz="1200">
                <a:latin typeface="Segoe UI" panose="020B0502040204020203" pitchFamily="34" charset="0"/>
                <a:cs typeface="Segoe UI" panose="020B0502040204020203" pitchFamily="34" charset="0"/>
              </a:rPr>
              <a:t>, and </a:t>
            </a:r>
            <a:r>
              <a:rPr lang="en-GB" sz="12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Red</a:t>
            </a:r>
            <a:r>
              <a:rPr lang="en-GB" sz="120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en-US" sz="12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/>
              <a:buChar char="•"/>
            </a:pPr>
            <a:endParaRPr lang="en-GB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F762E-D05B-7751-388C-C87D959142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Churwell Primary School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E62F8E28-0C3C-0E50-72CE-CEC57C0345C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The Zones of Regulation.</a:t>
            </a:r>
          </a:p>
        </p:txBody>
      </p:sp>
    </p:spTree>
    <p:extLst>
      <p:ext uri="{BB962C8B-B14F-4D97-AF65-F5344CB8AC3E}">
        <p14:creationId xmlns:p14="http://schemas.microsoft.com/office/powerpoint/2010/main" val="2246344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praise children when they identify which zone they are in even if it is the red zone.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Segoe UI" panose="020B0502040204020203" pitchFamily="34" charset="0"/>
                <a:cs typeface="Segoe UI" panose="020B0502040204020203" pitchFamily="34" charset="0"/>
              </a:rPr>
              <a:t>The simple, common language and visual structure of The Zones of Regulation helps make the complex skill of regulation more concrete for learners and those who support them. </a:t>
            </a:r>
          </a:p>
          <a:p>
            <a:endParaRPr lang="en-GB" b="0" dirty="0"/>
          </a:p>
          <a:p>
            <a:endParaRPr lang="en-US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D6EA2-0BC7-B5C6-A6A8-47735D905BF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Churwell Primary School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748063A1-6D51-A259-6A0F-1F656F26A31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The Zones of Regulation.</a:t>
            </a:r>
          </a:p>
        </p:txBody>
      </p:sp>
    </p:spTree>
    <p:extLst>
      <p:ext uri="{BB962C8B-B14F-4D97-AF65-F5344CB8AC3E}">
        <p14:creationId xmlns:p14="http://schemas.microsoft.com/office/powerpoint/2010/main" val="2669160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Example</a:t>
            </a:r>
            <a:r>
              <a:rPr lang="en-GB" baseline="0" dirty="0"/>
              <a:t> of when someone might be experiencing the blue zone is </a:t>
            </a:r>
          </a:p>
          <a:p>
            <a:r>
              <a:rPr lang="en-GB" sz="1200" dirty="0">
                <a:latin typeface="Segoe UI" panose="020B0502040204020203" pitchFamily="34" charset="0"/>
                <a:cs typeface="Segoe UI" panose="020B0502040204020203" pitchFamily="34" charset="0"/>
              </a:rPr>
              <a:t>• First thing in the morning </a:t>
            </a:r>
          </a:p>
          <a:p>
            <a:r>
              <a:rPr lang="en-GB" sz="1200" dirty="0">
                <a:latin typeface="Segoe UI" panose="020B0502040204020203" pitchFamily="34" charset="0"/>
                <a:cs typeface="Segoe UI" panose="020B0502040204020203" pitchFamily="34" charset="0"/>
              </a:rPr>
              <a:t>• Last thing before bed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Segoe UI" panose="020B0502040204020203" pitchFamily="34" charset="0"/>
                <a:cs typeface="Segoe UI" panose="020B0502040204020203" pitchFamily="34" charset="0"/>
              </a:rPr>
              <a:t>Not</a:t>
            </a:r>
            <a:r>
              <a:rPr lang="en-GB" sz="1200" baseline="0" dirty="0">
                <a:latin typeface="Segoe UI" panose="020B0502040204020203" pitchFamily="34" charset="0"/>
                <a:cs typeface="Segoe UI" panose="020B0502040204020203" pitchFamily="34" charset="0"/>
              </a:rPr>
              <a:t> feeling well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aseline="0" dirty="0">
                <a:latin typeface="Segoe UI" panose="020B0502040204020203" pitchFamily="34" charset="0"/>
                <a:cs typeface="Segoe UI" panose="020B0502040204020203" pitchFamily="34" charset="0"/>
              </a:rPr>
              <a:t>Fall outs with friends</a:t>
            </a:r>
            <a:endParaRPr lang="en-GB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The Zones of Regulation.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Churwell Primary School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59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Green Zone links  well</a:t>
            </a:r>
            <a:r>
              <a:rPr lang="en-GB" baseline="0" dirty="0"/>
              <a:t> with our ‘Good to be Green’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The Zones of Regulation.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Churwell Primary School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26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Examples of being in the yellow Zone</a:t>
            </a:r>
            <a:r>
              <a:rPr lang="en-GB" baseline="0" dirty="0"/>
              <a:t> could be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‘Its your birthday’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‘Your work is challenging and you are finding it difficult’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‘First time trying something new’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512BF-85BC-39B9-4874-1BB989DAAB8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Churwell Primary School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04713B4F-B896-2B4D-1C8B-9CD77D07BC6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The Zones of Regulation.</a:t>
            </a:r>
          </a:p>
        </p:txBody>
      </p:sp>
    </p:spTree>
    <p:extLst>
      <p:ext uri="{BB962C8B-B14F-4D97-AF65-F5344CB8AC3E}">
        <p14:creationId xmlns:p14="http://schemas.microsoft.com/office/powerpoint/2010/main" val="3688640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Examples of being in the red zone could include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Something hasn’t gone your way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Someone has upset  you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 You are feeling frightened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You are hurt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The Zones of Regulation.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Churwell Primary School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50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u="sng" dirty="0"/>
              <a:t>All the Zones are Okay</a:t>
            </a:r>
          </a:p>
          <a:p>
            <a:r>
              <a:rPr lang="en-GB" sz="1200" dirty="0">
                <a:latin typeface="Segoe UI" panose="020B0502040204020203" pitchFamily="34" charset="0"/>
                <a:cs typeface="Segoe UI" panose="020B0502040204020203" pitchFamily="34" charset="0"/>
              </a:rPr>
              <a:t>The Zones can be likened to traffic lights.</a:t>
            </a:r>
          </a:p>
          <a:p>
            <a:r>
              <a:rPr lang="en-GB" sz="1200" dirty="0">
                <a:latin typeface="Segoe UI" panose="020B0502040204020203" pitchFamily="34" charset="0"/>
                <a:cs typeface="Segoe UI" panose="020B0502040204020203" pitchFamily="34" charset="0"/>
              </a:rPr>
              <a:t>           Blue- Rest area where you pull up and recharge </a:t>
            </a:r>
          </a:p>
          <a:p>
            <a:r>
              <a:rPr lang="en-GB" sz="1200" dirty="0">
                <a:latin typeface="Segoe UI" panose="020B0502040204020203" pitchFamily="34" charset="0"/>
                <a:cs typeface="Segoe UI" panose="020B0502040204020203" pitchFamily="34" charset="0"/>
              </a:rPr>
              <a:t>	Green- ‘you are good to go’</a:t>
            </a:r>
          </a:p>
          <a:p>
            <a:r>
              <a:rPr lang="en-GB" sz="1200" dirty="0">
                <a:latin typeface="Segoe UI" panose="020B0502040204020203" pitchFamily="34" charset="0"/>
                <a:cs typeface="Segoe UI" panose="020B0502040204020203" pitchFamily="34" charset="0"/>
              </a:rPr>
              <a:t>	Yellow- Slow down / caution</a:t>
            </a:r>
          </a:p>
          <a:p>
            <a:r>
              <a:rPr lang="en-GB" sz="1200" dirty="0">
                <a:latin typeface="Segoe UI" panose="020B0502040204020203" pitchFamily="34" charset="0"/>
                <a:cs typeface="Segoe UI" panose="020B0502040204020203" pitchFamily="34" charset="0"/>
              </a:rPr>
              <a:t>	Red- Stop and regain control, </a:t>
            </a:r>
            <a:r>
              <a:rPr lang="en-GB" sz="1200" dirty="0">
                <a:latin typeface="Segoe UI"/>
                <a:cs typeface="Segoe UI"/>
              </a:rPr>
              <a:t>recharge</a:t>
            </a:r>
          </a:p>
          <a:p>
            <a:pPr marL="171450" indent="-171450">
              <a:buFont typeface="Arial"/>
              <a:buChar char="•"/>
            </a:pPr>
            <a:r>
              <a:rPr lang="en-GB" b="0" dirty="0"/>
              <a:t>It’s critically important that we don’t convey the message that the Green Zone is the only acceptable Zone to be in. </a:t>
            </a:r>
          </a:p>
          <a:p>
            <a:pPr marL="171450" indent="-171450">
              <a:buFont typeface="Arial"/>
              <a:buChar char="•"/>
            </a:pPr>
            <a:r>
              <a:rPr lang="en-GB" b="0" dirty="0"/>
              <a:t>Acknowledge, accept, and support these feelings, never make anyone feel like the Green Zone is the norm.</a:t>
            </a:r>
            <a:endParaRPr lang="en-US" b="0" dirty="0">
              <a:cs typeface="Arial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3FE8B-1228-926E-3A94-40A12FB1479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Churwell Primary School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04282A41-B727-D188-81E6-7AEABAEE44F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The Zones of Regulation.</a:t>
            </a:r>
          </a:p>
        </p:txBody>
      </p:sp>
    </p:spTree>
    <p:extLst>
      <p:ext uri="{BB962C8B-B14F-4D97-AF65-F5344CB8AC3E}">
        <p14:creationId xmlns:p14="http://schemas.microsoft.com/office/powerpoint/2010/main" val="3447686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/>
              <a:t> 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all encounter trying circumstances that can test our limits. If we can </a:t>
            </a:r>
            <a:r>
              <a:rPr lang="en-GB" dirty="0"/>
              <a:t>recognise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when we are becoming less regulated, we are able to do something about it to manage our feelings and get ourselves to a healthy place. 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Identifying triggers is often difficult for many children, especially those who may struggle with regulation, so it may be </a:t>
            </a:r>
            <a:endParaRPr lang="en-US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04EEB-EBAF-833D-18C4-EC79913E688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Churwell Primary School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F6A44D05-A705-8932-5D04-917E5E35D35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The Zones of Regulation.</a:t>
            </a:r>
          </a:p>
        </p:txBody>
      </p:sp>
    </p:spTree>
    <p:extLst>
      <p:ext uri="{BB962C8B-B14F-4D97-AF65-F5344CB8AC3E}">
        <p14:creationId xmlns:p14="http://schemas.microsoft.com/office/powerpoint/2010/main" val="3569657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06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97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9453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49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2728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61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6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8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9501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42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51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88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6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65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08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66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16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2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026B3-DB5B-3FDC-4DEF-291C91E04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Zones of Regulation 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52462-B3C8-0B66-AABA-408D0A2515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this is used at Churwell Primary Academy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4461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B2E22B-A58C-4BC5-374B-F158906CA06F}"/>
              </a:ext>
            </a:extLst>
          </p:cNvPr>
          <p:cNvSpPr txBox="1"/>
          <p:nvPr/>
        </p:nvSpPr>
        <p:spPr>
          <a:xfrm>
            <a:off x="460378" y="578458"/>
            <a:ext cx="9628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Sometimes things happen to make you feel worried, upset, or frustrated!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The Zones of Regulation helps identify and understand emotions, but it also encourages recognition of triggers and provides strategies for emotional regulation.</a:t>
            </a:r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4FD3BE-A235-D7CA-F420-7DF8FBDA9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456" y="1594121"/>
            <a:ext cx="4869798" cy="44309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1939" y="0"/>
            <a:ext cx="5083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u="sng">
                <a:latin typeface="Segoe UI" panose="020B0502040204020203" pitchFamily="34" charset="0"/>
                <a:cs typeface="Segoe UI" panose="020B0502040204020203" pitchFamily="34" charset="0"/>
              </a:rPr>
              <a:t>Caution Triggers Ahead!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778" y="6025033"/>
            <a:ext cx="97301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Feelings vs behaviours is introduced to children to explain how </a:t>
            </a:r>
            <a:r>
              <a:rPr lang="en-GB" sz="20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all emotions are ok </a:t>
            </a:r>
          </a:p>
          <a:p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but it’s how we deal with and cope with them which helps control our behaviour</a:t>
            </a:r>
          </a:p>
        </p:txBody>
      </p:sp>
    </p:spTree>
    <p:extLst>
      <p:ext uri="{BB962C8B-B14F-4D97-AF65-F5344CB8AC3E}">
        <p14:creationId xmlns:p14="http://schemas.microsoft.com/office/powerpoint/2010/main" val="3314779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60399" y="6191933"/>
            <a:ext cx="82126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Once children can identify triggers, they are encouraged to find a 'tool' to help support them with self- regulation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5997" y="-54864"/>
            <a:ext cx="10186416" cy="45345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0399" y="1525857"/>
            <a:ext cx="2095052" cy="2862322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Positive thinking (inner coach-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”You can do it”.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Drink water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Stretches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Star jumps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Eat something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5828" y="1513240"/>
            <a:ext cx="2072086" cy="286232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Stay focussed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 Ready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Respectful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Responding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7908" y="1513240"/>
            <a:ext cx="2115469" cy="2862322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Positive thinking (inner coach-”You can do it”.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Think about the size of the problem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Stretches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Star jumps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Eat something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03371" y="1513240"/>
            <a:ext cx="2057122" cy="286232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Safe Space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Time 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 Talk to an adult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Eat something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Movement break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4726" y="512177"/>
            <a:ext cx="54657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Segoe UI" panose="020B0502040204020203" pitchFamily="34" charset="0"/>
                <a:cs typeface="Segoe UI" panose="020B0502040204020203" pitchFamily="34" charset="0"/>
              </a:rPr>
              <a:t>The Zones of Regulations 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3EE1E1A-6B64-3E03-9C4F-1AC15D83C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39" y="4075863"/>
            <a:ext cx="2137530" cy="2079412"/>
          </a:xfrm>
          <a:prstGeom prst="rect">
            <a:avLst/>
          </a:prstGeom>
        </p:spPr>
      </p:pic>
      <p:pic>
        <p:nvPicPr>
          <p:cNvPr id="5" name="Picture Placeholder 14" descr="A screenshot of a phone&#10;&#10;Description automatically generated">
            <a:extLst>
              <a:ext uri="{FF2B5EF4-FFF2-40B4-BE49-F238E27FC236}">
                <a16:creationId xmlns:a16="http://schemas.microsoft.com/office/drawing/2014/main" id="{57BEB374-E3CB-4165-2626-CC0BEF557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255" y="4119441"/>
            <a:ext cx="2167119" cy="2003222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6E6773C-5F30-78DE-8790-8B83A15F44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4178" y="4108475"/>
            <a:ext cx="2111294" cy="2014188"/>
          </a:xfrm>
          <a:prstGeom prst="rect">
            <a:avLst/>
          </a:prstGeom>
        </p:spPr>
      </p:pic>
      <p:pic>
        <p:nvPicPr>
          <p:cNvPr id="7" name="Picture 6" descr="A group of icons with text&#10;&#10;Description automatically generated">
            <a:extLst>
              <a:ext uri="{FF2B5EF4-FFF2-40B4-BE49-F238E27FC236}">
                <a16:creationId xmlns:a16="http://schemas.microsoft.com/office/drawing/2014/main" id="{46AFC7B9-E4B1-ED69-582E-C4ACA6AD34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3371" y="4071817"/>
            <a:ext cx="2069217" cy="208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14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00197-4CD0-44BB-6BC9-6B5991343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41" y="-168813"/>
            <a:ext cx="7179733" cy="8866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600" u="sng">
                <a:solidFill>
                  <a:schemeClr val="tx1"/>
                </a:solidFill>
                <a:latin typeface="Segoe UI"/>
                <a:cs typeface="Segoe UI"/>
              </a:rPr>
              <a:t>Helping us manage in the zones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881563-5044-F430-A718-757D6159306F}"/>
              </a:ext>
            </a:extLst>
          </p:cNvPr>
          <p:cNvSpPr txBox="1"/>
          <p:nvPr/>
        </p:nvSpPr>
        <p:spPr>
          <a:xfrm>
            <a:off x="121813" y="717879"/>
            <a:ext cx="100279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Providing children with options to STOP, OPT and Go helps support them to manage whilst in a particular zone.</a:t>
            </a:r>
            <a:endParaRPr lang="en-US" sz="3200" dirty="0">
              <a:latin typeface="Segoe UI" panose="020B0502040204020203" pitchFamily="34" charset="0"/>
              <a:ea typeface="Calibri"/>
              <a:cs typeface="Segoe UI" panose="020B0502040204020203" pitchFamily="34" charset="0"/>
            </a:endParaRP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F8F3D1-DE8A-5132-D9E4-4EEEEE95D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41" y="2280556"/>
            <a:ext cx="4692344" cy="45774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3C6B61-6DD1-A701-B50B-7D4EE3E4354C}"/>
              </a:ext>
            </a:extLst>
          </p:cNvPr>
          <p:cNvSpPr txBox="1"/>
          <p:nvPr/>
        </p:nvSpPr>
        <p:spPr>
          <a:xfrm>
            <a:off x="5205360" y="2280556"/>
            <a:ext cx="610437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STOP!-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Take a second to think. 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/>
              <a:buChar char="•"/>
            </a:pPr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Opt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 - Think about your choices-Some will be better than others. </a:t>
            </a:r>
          </a:p>
          <a:p>
            <a:pPr marL="171450" indent="-171450">
              <a:buFont typeface="Arial"/>
              <a:buChar char="•"/>
            </a:pPr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/>
              <a:buChar char="•"/>
            </a:pPr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GO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 - Choose which option/ tool helps you manage …</a:t>
            </a:r>
          </a:p>
        </p:txBody>
      </p:sp>
    </p:spTree>
    <p:extLst>
      <p:ext uri="{BB962C8B-B14F-4D97-AF65-F5344CB8AC3E}">
        <p14:creationId xmlns:p14="http://schemas.microsoft.com/office/powerpoint/2010/main" val="86361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C64117-AF10-BFE7-2D67-D6E5E909B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42" y="276665"/>
            <a:ext cx="9397218" cy="48092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1799" y="5098052"/>
            <a:ext cx="1756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latin typeface="Segoe UI" panose="020B0502040204020203" pitchFamily="34" charset="0"/>
                <a:cs typeface="Segoe UI" panose="020B0502040204020203" pitchFamily="34" charset="0"/>
              </a:rPr>
              <a:t>Notice:</a:t>
            </a:r>
          </a:p>
          <a:p>
            <a:r>
              <a:rPr lang="en-GB" sz="2000">
                <a:latin typeface="Segoe UI" panose="020B0502040204020203" pitchFamily="34" charset="0"/>
                <a:cs typeface="Segoe UI" panose="020B0502040204020203" pitchFamily="34" charset="0"/>
              </a:rPr>
              <a:t>What is the situation?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95805" y="5089332"/>
            <a:ext cx="1785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latin typeface="Segoe UI" panose="020B0502040204020203" pitchFamily="34" charset="0"/>
                <a:cs typeface="Segoe UI" panose="020B0502040204020203" pitchFamily="34" charset="0"/>
              </a:rPr>
              <a:t>Check-in: What Zone I’m I in?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00721" y="5089775"/>
            <a:ext cx="2230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latin typeface="Segoe UI" panose="020B0502040204020203" pitchFamily="34" charset="0"/>
                <a:cs typeface="Segoe UI" panose="020B0502040204020203" pitchFamily="34" charset="0"/>
              </a:rPr>
              <a:t>Decide:</a:t>
            </a:r>
          </a:p>
          <a:p>
            <a:r>
              <a:rPr lang="en-GB" sz="2000">
                <a:latin typeface="Segoe UI" panose="020B0502040204020203" pitchFamily="34" charset="0"/>
                <a:cs typeface="Segoe UI" panose="020B0502040204020203" pitchFamily="34" charset="0"/>
              </a:rPr>
              <a:t>STOP, OPT, GO</a:t>
            </a:r>
          </a:p>
          <a:p>
            <a:r>
              <a:rPr lang="en-GB" sz="2000">
                <a:latin typeface="Segoe UI" panose="020B0502040204020203" pitchFamily="34" charset="0"/>
                <a:cs typeface="Segoe UI" panose="020B0502040204020203" pitchFamily="34" charset="0"/>
              </a:rPr>
              <a:t>Do I need to </a:t>
            </a:r>
          </a:p>
          <a:p>
            <a:r>
              <a:rPr lang="en-GB" sz="2000">
                <a:latin typeface="Segoe UI" panose="020B0502040204020203" pitchFamily="34" charset="0"/>
                <a:cs typeface="Segoe UI" panose="020B0502040204020203" pitchFamily="34" charset="0"/>
              </a:rPr>
              <a:t>regulate?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55719" y="5091926"/>
            <a:ext cx="19148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latin typeface="Segoe UI" panose="020B0502040204020203" pitchFamily="34" charset="0"/>
                <a:cs typeface="Segoe UI" panose="020B0502040204020203" pitchFamily="34" charset="0"/>
              </a:rPr>
              <a:t>Regulate:</a:t>
            </a:r>
          </a:p>
          <a:p>
            <a:r>
              <a:rPr lang="en-GB" sz="2000">
                <a:latin typeface="Segoe UI" panose="020B0502040204020203" pitchFamily="34" charset="0"/>
                <a:cs typeface="Segoe UI" panose="020B0502040204020203" pitchFamily="34" charset="0"/>
              </a:rPr>
              <a:t>Use regulation tool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87683" y="5085963"/>
            <a:ext cx="22410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latin typeface="Segoe UI" panose="020B0502040204020203" pitchFamily="34" charset="0"/>
                <a:cs typeface="Segoe UI" panose="020B0502040204020203" pitchFamily="34" charset="0"/>
              </a:rPr>
              <a:t>Reflect:</a:t>
            </a:r>
          </a:p>
          <a:p>
            <a:r>
              <a:rPr lang="en-GB" sz="2000">
                <a:latin typeface="Segoe UI" panose="020B0502040204020203" pitchFamily="34" charset="0"/>
                <a:cs typeface="Segoe UI" panose="020B0502040204020203" pitchFamily="34" charset="0"/>
              </a:rPr>
              <a:t> Is my regulation working well for me?</a:t>
            </a:r>
          </a:p>
        </p:txBody>
      </p:sp>
    </p:spTree>
    <p:extLst>
      <p:ext uri="{BB962C8B-B14F-4D97-AF65-F5344CB8AC3E}">
        <p14:creationId xmlns:p14="http://schemas.microsoft.com/office/powerpoint/2010/main" val="387146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2711624" y="404664"/>
            <a:ext cx="5652121" cy="55006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>
              <a:latin typeface="Ink Free" panose="03080402000500000000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DB49AA-C35B-D383-28BB-880045E8C601}"/>
              </a:ext>
            </a:extLst>
          </p:cNvPr>
          <p:cNvSpPr txBox="1"/>
          <p:nvPr/>
        </p:nvSpPr>
        <p:spPr>
          <a:xfrm>
            <a:off x="5277678" y="316258"/>
            <a:ext cx="5267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68" y="1291734"/>
            <a:ext cx="3571627" cy="21491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07603" y="-9529"/>
            <a:ext cx="722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>
                <a:latin typeface="Segoe UI" panose="020B0502040204020203" pitchFamily="34" charset="0"/>
                <a:cs typeface="Segoe UI" panose="020B0502040204020203" pitchFamily="34" charset="0"/>
              </a:rPr>
              <a:t>In The Zone Check in example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653" y="1291734"/>
            <a:ext cx="3542468" cy="21491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2774" y="1300678"/>
            <a:ext cx="3674868" cy="21401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292" y="4042283"/>
            <a:ext cx="3585894" cy="21325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7152" y="4087524"/>
            <a:ext cx="3543319" cy="21294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6195" y="3382188"/>
            <a:ext cx="3010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59593" y="3482921"/>
            <a:ext cx="3828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Monday- overview and recap.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09509" y="3482921"/>
            <a:ext cx="3581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 Tuesday-  Blue Zone.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74842" y="3440874"/>
            <a:ext cx="3581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 Wednesday-  Green Zone.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4979" y="6208330"/>
            <a:ext cx="3581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 Thursday-   Yellow Zone.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44825" y="6247550"/>
            <a:ext cx="3581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  Friday-   Red Zone.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1209822"/>
            <a:ext cx="3798285" cy="26918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3836387" y="1219419"/>
            <a:ext cx="3798285" cy="26918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7666404" y="1219419"/>
            <a:ext cx="3798285" cy="26918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43768" y="4005765"/>
            <a:ext cx="3798285" cy="26918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3881824" y="4005765"/>
            <a:ext cx="3798285" cy="26918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010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924" y="3970276"/>
            <a:ext cx="9788764" cy="1454400"/>
          </a:xfrm>
        </p:spPr>
        <p:txBody>
          <a:bodyPr>
            <a:normAutofit fontScale="90000"/>
          </a:bodyPr>
          <a:lstStyle/>
          <a:p>
            <a:pPr fontAlgn="base"/>
            <a:br>
              <a:rPr lang="en-GB"/>
            </a:br>
            <a:r>
              <a:rPr lang="en-GB"/>
              <a:t>         </a:t>
            </a:r>
            <a:br>
              <a:rPr lang="en-GB" sz="31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GB" u="sng">
                <a:solidFill>
                  <a:schemeClr val="tx1"/>
                </a:solidFill>
              </a:rPr>
            </a:br>
            <a:br>
              <a:rPr lang="en-GB" u="sng">
                <a:solidFill>
                  <a:schemeClr val="tx1"/>
                </a:solidFill>
              </a:rPr>
            </a:br>
            <a:br>
              <a:rPr lang="en-GB" u="sng">
                <a:solidFill>
                  <a:schemeClr val="tx1"/>
                </a:solidFill>
              </a:rPr>
            </a:br>
            <a:br>
              <a:rPr lang="en-GB" sz="27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GB" sz="27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GB" sz="27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27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lang="en-GB" sz="27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270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266325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GB" b="1">
                <a:latin typeface="Papyrus" panose="03070502060502030205" pitchFamily="66" charset="0"/>
              </a:rPr>
            </a:br>
            <a:r>
              <a:rPr lang="en-GB">
                <a:latin typeface="Papyrus" panose="03070502060502030205" pitchFamily="66" charset="0"/>
              </a:rPr>
              <a:t>.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0D564A-6184-0DA8-5A87-43C8DB46E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059" y="2596587"/>
            <a:ext cx="1342071" cy="18751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95913E-27FC-6ADC-36A8-106C136AC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3377" y="5704585"/>
            <a:ext cx="4433437" cy="11534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E24046-7962-814B-5C5B-D37CBAF39205}"/>
              </a:ext>
            </a:extLst>
          </p:cNvPr>
          <p:cNvSpPr txBox="1"/>
          <p:nvPr/>
        </p:nvSpPr>
        <p:spPr>
          <a:xfrm>
            <a:off x="669924" y="4428138"/>
            <a:ext cx="96369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Using The Zones of Regulation helps children to identify emotions, what they look like, and then use tools to help them manage situations.</a:t>
            </a:r>
            <a:endParaRPr lang="en-GB" sz="2800"/>
          </a:p>
        </p:txBody>
      </p:sp>
      <p:sp>
        <p:nvSpPr>
          <p:cNvPr id="3" name="TextBox 2"/>
          <p:cNvSpPr txBox="1"/>
          <p:nvPr/>
        </p:nvSpPr>
        <p:spPr>
          <a:xfrm>
            <a:off x="1237957" y="436098"/>
            <a:ext cx="75543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>
                <a:latin typeface="Segoe UI" panose="020B0502040204020203" pitchFamily="34" charset="0"/>
                <a:cs typeface="Segoe UI" panose="020B0502040204020203" pitchFamily="34" charset="0"/>
              </a:rPr>
              <a:t>What are The Zones of Regulation?</a:t>
            </a:r>
            <a:br>
              <a:rPr lang="en-GB" sz="3600" u="sng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GB" sz="3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0553" y="1178260"/>
            <a:ext cx="9495693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latin typeface="Segoe UI"/>
                <a:cs typeface="Segoe UI"/>
              </a:rPr>
              <a:t>The Zones of Regulation is a programme created by an occupational therapist used to help children and young people regulate their emotions and needs.</a:t>
            </a:r>
          </a:p>
        </p:txBody>
      </p:sp>
    </p:spTree>
    <p:extLst>
      <p:ext uri="{BB962C8B-B14F-4D97-AF65-F5344CB8AC3E}">
        <p14:creationId xmlns:p14="http://schemas.microsoft.com/office/powerpoint/2010/main" val="2377043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B0F063-5B41-03E7-940C-FB693FE9D074}"/>
              </a:ext>
            </a:extLst>
          </p:cNvPr>
          <p:cNvSpPr txBox="1"/>
          <p:nvPr/>
        </p:nvSpPr>
        <p:spPr>
          <a:xfrm>
            <a:off x="1353243" y="438116"/>
            <a:ext cx="7512993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>
                <a:latin typeface="Segoe UI" panose="020B0502040204020203" pitchFamily="34" charset="0"/>
                <a:cs typeface="Segoe UI" panose="020B0502040204020203" pitchFamily="34" charset="0"/>
              </a:rPr>
              <a:t>                         </a:t>
            </a:r>
            <a:endParaRPr 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2400">
                <a:latin typeface="Segoe UI" panose="020B0502040204020203" pitchFamily="34" charset="0"/>
                <a:cs typeface="Segoe UI" panose="020B0502040204020203" pitchFamily="34" charset="0"/>
              </a:rPr>
              <a:t>They come in different sizes, intensities, and levels of energy that are unique within our brains and bodies. </a:t>
            </a:r>
          </a:p>
          <a:p>
            <a:endParaRPr lang="en-US" sz="20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sz="20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2400" b="0">
                <a:latin typeface="Segoe UI" panose="020B0502040204020203" pitchFamily="34" charset="0"/>
                <a:cs typeface="Segoe UI" panose="020B0502040204020203" pitchFamily="34" charset="0"/>
              </a:rPr>
              <a:t>                        </a:t>
            </a:r>
            <a:endParaRPr lang="en-US" sz="2400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-2338" b="2338"/>
          <a:stretch/>
        </p:blipFill>
        <p:spPr>
          <a:xfrm>
            <a:off x="2416463" y="1612763"/>
            <a:ext cx="5002365" cy="33963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82904" y="14561"/>
            <a:ext cx="5453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u="sng">
                <a:latin typeface="Segoe UI" panose="020B0502040204020203" pitchFamily="34" charset="0"/>
                <a:cs typeface="Segoe UI" panose="020B0502040204020203" pitchFamily="34" charset="0"/>
              </a:rPr>
              <a:t>Feelings are complicated</a:t>
            </a:r>
            <a:r>
              <a:rPr lang="en-GB" sz="360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1402" y="5173173"/>
            <a:ext cx="8817847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sz="2400" dirty="0">
                <a:latin typeface="Segoe UI"/>
                <a:cs typeface="Segoe UI"/>
              </a:rPr>
              <a:t>To make them easier to talk about, think about, and regulate. The Zones of Regulation organises our feelings, states of alertness, and energy levels into four coloured Zones</a:t>
            </a:r>
          </a:p>
          <a:p>
            <a:pPr>
              <a:defRPr/>
            </a:pPr>
            <a:r>
              <a:rPr lang="en-GB" sz="2400" dirty="0">
                <a:solidFill>
                  <a:srgbClr val="0070C0"/>
                </a:solidFill>
                <a:latin typeface="Segoe UI"/>
                <a:cs typeface="Segoe UI"/>
              </a:rPr>
              <a:t>		Blue</a:t>
            </a:r>
            <a:r>
              <a:rPr lang="en-GB" sz="2400" dirty="0">
                <a:latin typeface="Segoe UI"/>
                <a:cs typeface="Segoe UI"/>
              </a:rPr>
              <a:t>, </a:t>
            </a:r>
            <a:r>
              <a:rPr lang="en-GB" sz="2400" dirty="0">
                <a:solidFill>
                  <a:srgbClr val="00B050"/>
                </a:solidFill>
                <a:latin typeface="Segoe UI"/>
                <a:cs typeface="Segoe UI"/>
              </a:rPr>
              <a:t>Green</a:t>
            </a:r>
            <a:r>
              <a:rPr lang="en-GB" sz="2400" dirty="0">
                <a:latin typeface="Segoe UI"/>
                <a:cs typeface="Segoe UI"/>
              </a:rPr>
              <a:t>, </a:t>
            </a:r>
            <a:r>
              <a:rPr lang="en-GB" sz="2400" dirty="0">
                <a:solidFill>
                  <a:srgbClr val="FFFF00"/>
                </a:solidFill>
                <a:latin typeface="Segoe UI"/>
                <a:cs typeface="Segoe UI"/>
              </a:rPr>
              <a:t>Yellow</a:t>
            </a:r>
            <a:r>
              <a:rPr lang="en-GB" sz="2400" dirty="0">
                <a:latin typeface="Segoe UI"/>
                <a:cs typeface="Segoe UI"/>
              </a:rPr>
              <a:t>, and </a:t>
            </a:r>
            <a:r>
              <a:rPr lang="en-GB" sz="2400" dirty="0">
                <a:solidFill>
                  <a:srgbClr val="FF0000"/>
                </a:solidFill>
                <a:latin typeface="Segoe UI"/>
                <a:cs typeface="Segoe UI"/>
              </a:rPr>
              <a:t>Red</a:t>
            </a:r>
            <a:endParaRPr lang="en-GB" sz="2400" dirty="0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13809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0" y="1368318"/>
            <a:ext cx="9200271" cy="521536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0DB781E-571D-2695-7E99-A4FDB0C27D67}"/>
              </a:ext>
            </a:extLst>
          </p:cNvPr>
          <p:cNvSpPr txBox="1">
            <a:spLocks/>
          </p:cNvSpPr>
          <p:nvPr/>
        </p:nvSpPr>
        <p:spPr>
          <a:xfrm>
            <a:off x="2452281" y="0"/>
            <a:ext cx="5618067" cy="3739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u="sng">
                <a:latin typeface="Segoe UI"/>
                <a:cs typeface="Segoe UI"/>
              </a:rPr>
              <a:t>Which Zone are you in?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1181" y="649354"/>
            <a:ext cx="86375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latin typeface="Segoe UI" panose="020B0502040204020203" pitchFamily="34" charset="0"/>
                <a:cs typeface="Segoe UI" panose="020B0502040204020203" pitchFamily="34" charset="0"/>
              </a:rPr>
              <a:t>Children will have the opportunity to identify which zone they are in at different points of the day.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884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872"/>
          <a:stretch/>
        </p:blipFill>
        <p:spPr>
          <a:xfrm>
            <a:off x="288711" y="1056080"/>
            <a:ext cx="2785066" cy="45157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46416" y="271250"/>
            <a:ext cx="55708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en-GB" sz="4800" u="sng">
                <a:latin typeface="Segoe UI" panose="020B0502040204020203" pitchFamily="34" charset="0"/>
                <a:cs typeface="Segoe UI" panose="020B0502040204020203" pitchFamily="34" charset="0"/>
              </a:rPr>
              <a:t>The Blue Zone</a:t>
            </a:r>
          </a:p>
          <a:p>
            <a:r>
              <a:rPr lang="en-GB" sz="48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179130" y="1493453"/>
            <a:ext cx="662588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>
                <a:latin typeface="Segoe UI" panose="020B0502040204020203" pitchFamily="34" charset="0"/>
                <a:cs typeface="Segoe UI" panose="020B0502040204020203" pitchFamily="34" charset="0"/>
              </a:rPr>
              <a:t>The blue zone is when a person is feeling low states of alertness.</a:t>
            </a:r>
          </a:p>
          <a:p>
            <a:r>
              <a:rPr lang="en-GB" sz="32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en-GB" sz="3200">
                <a:latin typeface="Segoe UI" panose="020B0502040204020203" pitchFamily="34" charset="0"/>
                <a:cs typeface="Segoe UI" panose="020B0502040204020203" pitchFamily="34" charset="0"/>
              </a:rPr>
              <a:t>This can also be known as the ‘rest area where you pull over as you are tired and need to recharge’ or ‘moving slowly’. </a:t>
            </a:r>
          </a:p>
          <a:p>
            <a:endParaRPr lang="en-GB" sz="3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064" y="5536480"/>
            <a:ext cx="2574360" cy="922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774" y="98977"/>
            <a:ext cx="770940" cy="9133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478C5A-906F-C4C5-D45A-571B4AA9637A}"/>
              </a:ext>
            </a:extLst>
          </p:cNvPr>
          <p:cNvSpPr txBox="1"/>
          <p:nvPr/>
        </p:nvSpPr>
        <p:spPr>
          <a:xfrm>
            <a:off x="3183841" y="5419657"/>
            <a:ext cx="5941257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>
                <a:latin typeface="Segoe UI"/>
                <a:cs typeface="Segoe UI"/>
              </a:rPr>
              <a:t>Examples of being in the Blue Zone could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Feeling tired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Feeling unwell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Fall out with friends</a:t>
            </a:r>
          </a:p>
          <a:p>
            <a:endParaRPr lang="en-GB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38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6585" y="43609"/>
            <a:ext cx="4628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>
                <a:latin typeface="Segoe UI" panose="020B0502040204020203" pitchFamily="34" charset="0"/>
                <a:cs typeface="Segoe UI" panose="020B0502040204020203" pitchFamily="34" charset="0"/>
              </a:rPr>
              <a:t>The Green Zone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09" y="1066949"/>
            <a:ext cx="2813538" cy="46727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8" y="5749444"/>
            <a:ext cx="2693949" cy="9649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46585" y="1020507"/>
            <a:ext cx="593656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Segoe UI" panose="020B0502040204020203" pitchFamily="34" charset="0"/>
                <a:cs typeface="Segoe UI" panose="020B0502040204020203" pitchFamily="34" charset="0"/>
              </a:rPr>
              <a:t>The green zone describes when you’re in a calm state of alertness. </a:t>
            </a:r>
          </a:p>
          <a:p>
            <a:endParaRPr lang="en-GB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3200" dirty="0">
                <a:latin typeface="Segoe UI" panose="020B0502040204020203" pitchFamily="34" charset="0"/>
                <a:cs typeface="Segoe UI" panose="020B0502040204020203" pitchFamily="34" charset="0"/>
              </a:rPr>
              <a:t>This can also be known as ‘good to go’ or ‘just right’. </a:t>
            </a:r>
          </a:p>
          <a:p>
            <a:endParaRPr lang="en-GB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3200" dirty="0">
                <a:latin typeface="Segoe UI" panose="020B0502040204020203" pitchFamily="34" charset="0"/>
                <a:cs typeface="Segoe UI" panose="020B0502040204020203" pitchFamily="34" charset="0"/>
              </a:rPr>
              <a:t>This is the zone where optimal learning occurs and feel a strong sense of control.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5781" y="43609"/>
            <a:ext cx="1114581" cy="10669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46585" y="6224171"/>
            <a:ext cx="70385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The Green Zone links well with our ‘Good to be Green’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527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0623" y="-156073"/>
            <a:ext cx="4839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>
                <a:latin typeface="Segoe UI" panose="020B0502040204020203" pitchFamily="34" charset="0"/>
                <a:cs typeface="Segoe UI" panose="020B0502040204020203" pitchFamily="34" charset="0"/>
              </a:rPr>
              <a:t>The Yellow Zone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23" y="1256811"/>
            <a:ext cx="2771446" cy="47126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049" y="5876450"/>
            <a:ext cx="2574360" cy="9220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82869" y="517463"/>
            <a:ext cx="747407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Segoe UI" panose="020B0502040204020203" pitchFamily="34" charset="0"/>
                <a:cs typeface="Segoe UI" panose="020B0502040204020203" pitchFamily="34" charset="0"/>
              </a:rPr>
              <a:t>The yellow zone describes when you have a heightened sense of alertness. </a:t>
            </a:r>
          </a:p>
          <a:p>
            <a:endParaRPr lang="en-GB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3200" dirty="0">
                <a:latin typeface="Segoe UI" panose="020B0502040204020203" pitchFamily="34" charset="0"/>
                <a:cs typeface="Segoe UI" panose="020B0502040204020203" pitchFamily="34" charset="0"/>
              </a:rPr>
              <a:t>This isn’t always a bad thing, and you still have some control of your actions when you’re in the yellow zone. </a:t>
            </a:r>
          </a:p>
          <a:p>
            <a:endParaRPr lang="en-GB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3200" dirty="0">
                <a:latin typeface="Segoe UI" panose="020B0502040204020203" pitchFamily="34" charset="0"/>
                <a:cs typeface="Segoe UI" panose="020B0502040204020203" pitchFamily="34" charset="0"/>
              </a:rPr>
              <a:t>This can also be known as ‘caution or slow down’</a:t>
            </a:r>
          </a:p>
          <a:p>
            <a:endParaRPr lang="en-GB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6587"/>
          <a:stretch/>
        </p:blipFill>
        <p:spPr>
          <a:xfrm>
            <a:off x="775615" y="-1"/>
            <a:ext cx="1281427" cy="13498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E3DA65-1EEE-A2B3-2A14-EDB05331BFDD}"/>
              </a:ext>
            </a:extLst>
          </p:cNvPr>
          <p:cNvSpPr txBox="1"/>
          <p:nvPr/>
        </p:nvSpPr>
        <p:spPr>
          <a:xfrm>
            <a:off x="3009409" y="5216664"/>
            <a:ext cx="7676341" cy="19082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Examples of being in the Yellow Zone could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Segoe UI"/>
                <a:cs typeface="Segoe UI"/>
              </a:rPr>
              <a:t>It’s your Birthday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/>
              <a:t> Your work is challenging and you are finding it difficult’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/>
              <a:t>‘First time trying something new’</a:t>
            </a:r>
            <a:endParaRPr lang="en-GB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998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5281" y="283584"/>
            <a:ext cx="4037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>
                <a:latin typeface="Segoe UI" panose="020B0502040204020203" pitchFamily="34" charset="0"/>
                <a:cs typeface="Segoe UI" panose="020B0502040204020203" pitchFamily="34" charset="0"/>
              </a:rPr>
              <a:t>The Red Zone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94" y="1078446"/>
            <a:ext cx="2896878" cy="47518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953" y="5830342"/>
            <a:ext cx="2574360" cy="9220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62999" y="1114581"/>
            <a:ext cx="6096000" cy="39087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dirty="0">
                <a:latin typeface="Segoe UI" panose="020B0502040204020203" pitchFamily="34" charset="0"/>
                <a:cs typeface="Segoe UI" panose="020B0502040204020203" pitchFamily="34" charset="0"/>
              </a:rPr>
              <a:t>The red zone describes an extremely heightened state of intense emotions. </a:t>
            </a:r>
          </a:p>
          <a:p>
            <a:endParaRPr lang="en-GB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3200" dirty="0">
                <a:latin typeface="Segoe UI" panose="020B0502040204020203" pitchFamily="34" charset="0"/>
                <a:cs typeface="Segoe UI" panose="020B0502040204020203" pitchFamily="34" charset="0"/>
              </a:rPr>
              <a:t>This can also be known as ‘moving very fast’ or ‘stop and regain control’</a:t>
            </a:r>
          </a:p>
          <a:p>
            <a:endParaRPr lang="en-GB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7290" r="8015"/>
          <a:stretch/>
        </p:blipFill>
        <p:spPr>
          <a:xfrm>
            <a:off x="1406769" y="0"/>
            <a:ext cx="1097280" cy="11145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68483" y="5007294"/>
            <a:ext cx="594125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Examples of being in the red zone could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Something hasn’t gone your way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Someone has upset you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 You are feeling frightened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You are hurt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671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2352" y="496973"/>
            <a:ext cx="4403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>
                <a:latin typeface="Segoe UI" panose="020B0502040204020203" pitchFamily="34" charset="0"/>
                <a:cs typeface="Segoe UI" panose="020B0502040204020203" pitchFamily="34" charset="0"/>
              </a:rPr>
              <a:t>The Four Zones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t="23413" b="7853"/>
          <a:stretch/>
        </p:blipFill>
        <p:spPr>
          <a:xfrm>
            <a:off x="1623627" y="2056753"/>
            <a:ext cx="7398169" cy="19389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369919"/>
            <a:ext cx="100806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Segoe UI" panose="020B0502040204020203" pitchFamily="34" charset="0"/>
                <a:cs typeface="Segoe UI" panose="020B0502040204020203" pitchFamily="34" charset="0"/>
              </a:rPr>
              <a:t>			No zone is ‘good’ or ‘bad’. </a:t>
            </a:r>
          </a:p>
          <a:p>
            <a:r>
              <a:rPr lang="en-GB" sz="2800" dirty="0">
                <a:latin typeface="Segoe UI" panose="020B0502040204020203" pitchFamily="34" charset="0"/>
                <a:cs typeface="Segoe UI" panose="020B0502040204020203" pitchFamily="34" charset="0"/>
              </a:rPr>
              <a:t>We all routinely experience several of the zones across the day.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72E410-A5D4-DE62-F55A-730C8C1E4067}"/>
              </a:ext>
            </a:extLst>
          </p:cNvPr>
          <p:cNvSpPr txBox="1"/>
          <p:nvPr/>
        </p:nvSpPr>
        <p:spPr>
          <a:xfrm>
            <a:off x="1346095" y="1498186"/>
            <a:ext cx="767570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latin typeface="Segoe UI" panose="020B0502040204020203" pitchFamily="34" charset="0"/>
                <a:cs typeface="Segoe UI" panose="020B0502040204020203" pitchFamily="34" charset="0"/>
              </a:rPr>
              <a:t>	The Zones can be likened to traffic lights.</a:t>
            </a:r>
          </a:p>
          <a:p>
            <a:r>
              <a:rPr lang="en-GB" sz="2400">
                <a:latin typeface="Segoe UI" panose="020B0502040204020203" pitchFamily="34" charset="0"/>
                <a:cs typeface="Segoe UI" panose="020B0502040204020203" pitchFamily="34" charset="0"/>
              </a:rPr>
              <a:t>           </a:t>
            </a:r>
            <a:endParaRPr lang="en-GB" sz="2400">
              <a:latin typeface="Segoe UI"/>
              <a:cs typeface="Segoe U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D9A1B-9BBD-2310-673A-4BE52D66B9E8}"/>
              </a:ext>
            </a:extLst>
          </p:cNvPr>
          <p:cNvSpPr txBox="1"/>
          <p:nvPr/>
        </p:nvSpPr>
        <p:spPr>
          <a:xfrm>
            <a:off x="7292591" y="3907981"/>
            <a:ext cx="22332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>
                <a:latin typeface="Segoe UI" panose="020B0502040204020203" pitchFamily="34" charset="0"/>
                <a:cs typeface="Segoe UI" panose="020B0502040204020203" pitchFamily="34" charset="0"/>
              </a:rPr>
              <a:t>Stop, regain control</a:t>
            </a:r>
            <a:r>
              <a:rPr lang="en-GB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en-GB">
                <a:latin typeface="Segoe UI" panose="020B0502040204020203" pitchFamily="34" charset="0"/>
                <a:cs typeface="Segoe UI" panose="020B0502040204020203" pitchFamily="34" charset="0"/>
              </a:rPr>
              <a:t>and </a:t>
            </a:r>
            <a:r>
              <a:rPr lang="en-GB" sz="1800">
                <a:latin typeface="Segoe UI"/>
                <a:cs typeface="Segoe UI"/>
              </a:rPr>
              <a:t>recharge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2C5A09-C03D-14C4-77F0-2B325FCD5ACB}"/>
              </a:ext>
            </a:extLst>
          </p:cNvPr>
          <p:cNvSpPr txBox="1"/>
          <p:nvPr/>
        </p:nvSpPr>
        <p:spPr>
          <a:xfrm>
            <a:off x="3533503" y="3882487"/>
            <a:ext cx="16504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>
                <a:latin typeface="Segoe UI" panose="020B0502040204020203" pitchFamily="34" charset="0"/>
                <a:cs typeface="Segoe UI" panose="020B0502040204020203" pitchFamily="34" charset="0"/>
              </a:rPr>
              <a:t>‘you are good </a:t>
            </a:r>
          </a:p>
          <a:p>
            <a:r>
              <a:rPr lang="en-GB" sz="1800">
                <a:latin typeface="Segoe UI" panose="020B0502040204020203" pitchFamily="34" charset="0"/>
                <a:cs typeface="Segoe UI" panose="020B0502040204020203" pitchFamily="34" charset="0"/>
              </a:rPr>
              <a:t>to go’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BEE678-1CE4-157D-F5F1-33F1CBE2AE23}"/>
              </a:ext>
            </a:extLst>
          </p:cNvPr>
          <p:cNvSpPr txBox="1"/>
          <p:nvPr/>
        </p:nvSpPr>
        <p:spPr>
          <a:xfrm>
            <a:off x="5461477" y="3907981"/>
            <a:ext cx="16046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>
                <a:latin typeface="Segoe UI" panose="020B0502040204020203" pitchFamily="34" charset="0"/>
                <a:cs typeface="Segoe UI" panose="020B0502040204020203" pitchFamily="34" charset="0"/>
              </a:rPr>
              <a:t>Slow down,</a:t>
            </a:r>
          </a:p>
          <a:p>
            <a:r>
              <a:rPr lang="en-GB" sz="1800">
                <a:latin typeface="Segoe UI" panose="020B0502040204020203" pitchFamily="34" charset="0"/>
                <a:cs typeface="Segoe UI" panose="020B0502040204020203" pitchFamily="34" charset="0"/>
              </a:rPr>
              <a:t>caution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4D4B0F-E5C4-F80C-994C-64CECE9D904D}"/>
              </a:ext>
            </a:extLst>
          </p:cNvPr>
          <p:cNvSpPr txBox="1"/>
          <p:nvPr/>
        </p:nvSpPr>
        <p:spPr>
          <a:xfrm>
            <a:off x="1223387" y="3861346"/>
            <a:ext cx="24844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>
                <a:latin typeface="Segoe UI" panose="020B0502040204020203" pitchFamily="34" charset="0"/>
                <a:cs typeface="Segoe UI" panose="020B0502040204020203" pitchFamily="34" charset="0"/>
              </a:rPr>
              <a:t>Rest area where you </a:t>
            </a:r>
          </a:p>
          <a:p>
            <a:r>
              <a:rPr lang="en-GB" sz="1800">
                <a:latin typeface="Segoe UI" panose="020B0502040204020203" pitchFamily="34" charset="0"/>
                <a:cs typeface="Segoe UI" panose="020B0502040204020203" pitchFamily="34" charset="0"/>
              </a:rPr>
              <a:t>pull up and recharge </a:t>
            </a:r>
          </a:p>
        </p:txBody>
      </p:sp>
    </p:spTree>
    <p:extLst>
      <p:ext uri="{BB962C8B-B14F-4D97-AF65-F5344CB8AC3E}">
        <p14:creationId xmlns:p14="http://schemas.microsoft.com/office/powerpoint/2010/main" val="330388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4A369AEE-D726-45B1-ACA9-0D6048C368C2}">
  <ds:schemaRefs>
    <ds:schemaRef ds:uri="40262f94-9f35-4ac3-9a90-690165a166b7"/>
    <ds:schemaRef ds:uri="a4f35948-e619-41b3-aa29-22878b09cf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</TotalTime>
  <Words>1441</Words>
  <Application>Microsoft Office PowerPoint</Application>
  <PresentationFormat>Widescreen</PresentationFormat>
  <Paragraphs>201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Ink Free</vt:lpstr>
      <vt:lpstr>Papyrus</vt:lpstr>
      <vt:lpstr>Segoe UI</vt:lpstr>
      <vt:lpstr>Trebuchet MS</vt:lpstr>
      <vt:lpstr>Wingdings 3</vt:lpstr>
      <vt:lpstr>Facet</vt:lpstr>
      <vt:lpstr>Zones of Regulation </vt:lpstr>
      <vt:lpstr>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Helping us manage in the zones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Frame Work for Self Regulation</dc:title>
  <dc:creator>A Horsfall</dc:creator>
  <cp:keywords/>
  <cp:lastModifiedBy>Rupa Barson</cp:lastModifiedBy>
  <cp:revision>83</cp:revision>
  <cp:lastPrinted>2024-11-11T15:46:35Z</cp:lastPrinted>
  <dcterms:created xsi:type="dcterms:W3CDTF">2024-10-19T16:30:23Z</dcterms:created>
  <dcterms:modified xsi:type="dcterms:W3CDTF">2025-04-29T18:23:58Z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